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78" r:id="rId5"/>
    <p:sldId id="287" r:id="rId6"/>
    <p:sldId id="279" r:id="rId7"/>
    <p:sldId id="262" r:id="rId8"/>
    <p:sldId id="288" r:id="rId9"/>
    <p:sldId id="263" r:id="rId10"/>
    <p:sldId id="264" r:id="rId11"/>
    <p:sldId id="281" r:id="rId12"/>
    <p:sldId id="282" r:id="rId13"/>
    <p:sldId id="268" r:id="rId14"/>
    <p:sldId id="269" r:id="rId15"/>
    <p:sldId id="266" r:id="rId16"/>
    <p:sldId id="267" r:id="rId17"/>
    <p:sldId id="270" r:id="rId18"/>
    <p:sldId id="283" r:id="rId19"/>
    <p:sldId id="284" r:id="rId20"/>
    <p:sldId id="285" r:id="rId21"/>
    <p:sldId id="286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78C"/>
    <a:srgbClr val="6ABAEC"/>
    <a:srgbClr val="0C60C6"/>
    <a:srgbClr val="4DE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545" autoAdjust="0"/>
  </p:normalViewPr>
  <p:slideViewPr>
    <p:cSldViewPr snapToGrid="0" snapToObjects="1">
      <p:cViewPr varScale="1">
        <p:scale>
          <a:sx n="108" d="100"/>
          <a:sy n="108" d="100"/>
        </p:scale>
        <p:origin x="8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96DEC-615E-40DE-9CB4-7EEBB46FFFE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C01CF-C5BD-4A8C-A4D4-9DA58AEAEE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1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01CF-C5BD-4A8C-A4D4-9DA58AEAEE7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68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01CF-C5BD-4A8C-A4D4-9DA58AEAEE7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35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C01CF-C5BD-4A8C-A4D4-9DA58AEAEE7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35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52B46-A28E-5149-ABAC-6C100F573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3F07CD9-07C5-2245-A2A3-F172C662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1DAC7-6B9B-9649-8945-05D49B49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ABF79C-EA10-9244-9BF5-6C3032C4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CE6564-43BD-7F4A-BFFF-797BEC6F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74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0931B-AE59-0C4F-896A-475377A5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B130A9-E704-194E-8025-4B8FCC415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2E3C20-3B22-1946-8233-604A994F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136EDE-E54D-014F-B0F1-3C720C20F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1AD9EE-5A4F-F449-ADB3-ED3079F7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60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0C0219-BA14-024B-A8C3-DFAB14352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8BE1E3C-B77B-4645-B0AF-B4821AEA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064F75-7B76-ED43-8C5C-F84148E4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676726-11BD-9046-A4BD-0B734B90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5BE359-DC2B-564A-83BD-C0CCF81D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43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632C61-785C-9A4D-B1C5-74E57EF3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E14501-DDB0-3C47-B279-3C334228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A220BE-1CA7-1849-B16F-2B65FF18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490AC1-47CA-1445-890D-6EF8817C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DCB7FE-E937-1C40-B163-530D2CEB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31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11577-515C-204F-A4EE-21856777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C2EBE4-7231-6B45-B9D1-B1B936DC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EF5FD3-665F-0D43-8D52-1DA909D0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6381C1-E81B-5142-BEEB-AA0F4F67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BFC175-42E9-B443-BE57-9F68F579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58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94FF4-D24A-8F43-B208-4F55D7B2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C59D98-3FE6-BF40-9384-33629DF87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2A52F9-CB53-7A43-A7E0-D493A4EEB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B1C537-8AF8-C841-9EA9-23E65F8D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685DC5-CBB0-B346-B77B-4A248A2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1BD717-63FC-9D4F-A2E7-606B431C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7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6D01B-96CD-D84B-875D-52DDDF05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5CC774-2955-F841-B905-4F40E9B86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807381-E2FF-3C4D-9DE1-04DB76268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13C355-EBDC-9D49-BFAB-3817E6ABD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679208-724E-014F-981E-8E8D06C50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1C0686-D39F-6A49-8EE9-E45467EC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7DE71C-50AE-B044-AC4D-CD6340DE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9E46E6-FF6A-9641-8DC6-35CAFF0B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13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8E05B-48A7-5C49-8976-8F2919EC6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4D215D-7EAE-6348-97F2-D4A51929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57E8C4-3D9C-3848-A3F9-4666C65F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F0DFB8-5AFB-5240-ADC8-9598292A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2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609784-A182-FC45-9968-5BF0C8A1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00969E-5C48-CE45-8860-DF1028B9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8A5068-B16E-CC48-85D1-1AA200FF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267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C275B-003D-4E4B-A210-D356A290E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AE28AE-67F9-8042-BAC3-DCAC6057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9DFE74-4B4C-E449-B301-EE7015C7E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20D8C4-FF55-AD4A-9B2B-BE777157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B07E60-425D-9542-AD56-A82E4817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70A8FF-43F3-274C-A019-108C3F8F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31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6B1DF-4E02-A445-96D8-B664B85A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BBF786-00CD-DD4C-8E55-1F6F52123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BDA2DE-B5AB-2E4D-BC3A-A11DDE964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2D0C92-C9E7-AA47-9E00-404AEC1F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7253CF-AC44-564F-9F3E-91B357F0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D7E414-261D-AF40-80DA-72BC4415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63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F9BE06-C1F9-844A-9D66-FAE15D56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8BE9FF-67C7-454A-8B5E-699FEAF4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363E6-7F68-4E43-8885-46A47823B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65699-F475-2C42-BBD1-56433F9EBC6E}" type="datetimeFigureOut">
              <a:rPr lang="ru-RU" smtClean="0"/>
              <a:t>18.09.2019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EC3D0D-1374-3746-A742-DF60267EC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E7E04-4295-B44B-A769-7AF683994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DFA3-265F-974C-A029-9DCC0E99DB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56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3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peach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tiff"/><Relationship Id="rId7" Type="http://schemas.openxmlformats.org/officeDocument/2006/relationships/image" Target="../media/image40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hyperlink" Target="http://neerc.ifmo.ru/wiki/index.php?title=%D0%9E%D1%86%D0%B5%D0%BD%D0%BA%D0%B0_%D0%BA%D0%B0%D1%87%D0%B5%D1%81%D1%82%D0%B2%D0%B0_%D0%B2_%D0%B7%D0%B0%D0%B4%D0%B0%D1%87%D0%B5_%D0%BA%D0%BB%D0%B0%D1%81%D1%82%D0%B5%D1%80%D0%B8%D0%B7%D0%B0%D1%86%D0%B8%D0%B8#Adjusted_Rand_Inde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Наташа\корел\сувалкина\презентация НЕЙРОНКИ\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32" r="19727"/>
          <a:stretch/>
        </p:blipFill>
        <p:spPr bwMode="auto">
          <a:xfrm>
            <a:off x="-1" y="0"/>
            <a:ext cx="12192001" cy="68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D:\Наташа\корел\сувалкина\презентация НЕЙРОНКИ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07997" y="1969579"/>
            <a:ext cx="88730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6000" b="1" dirty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СНИЖЕНИЕ РАЗМЕРНОСТИ ДАННЫХ И </a:t>
            </a:r>
            <a:r>
              <a:rPr lang="ru-RU" sz="6000" b="1" dirty="0">
                <a:solidFill>
                  <a:srgbClr val="4DE9ED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en-US" sz="6000" b="1" dirty="0">
              <a:solidFill>
                <a:srgbClr val="4DE9ED"/>
              </a:solidFill>
              <a:effectLst>
                <a:glow rad="660400">
                  <a:srgbClr val="2A4070">
                    <a:alpha val="22000"/>
                  </a:srgbClr>
                </a:glo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2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CEDA4B-D98D-924B-93B3-EB6515A22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8" r="13622"/>
          <a:stretch/>
        </p:blipFill>
        <p:spPr>
          <a:xfrm>
            <a:off x="8060267" y="3307644"/>
            <a:ext cx="4142705" cy="3089521"/>
          </a:xfrm>
          <a:prstGeom prst="rect">
            <a:avLst/>
          </a:prstGeom>
        </p:spPr>
      </p:pic>
      <p:pic>
        <p:nvPicPr>
          <p:cNvPr id="10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H="1"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13297" r="2095" b="2904"/>
          <a:stretch/>
        </p:blipFill>
        <p:spPr bwMode="auto">
          <a:xfrm>
            <a:off x="10918541" y="-3311"/>
            <a:ext cx="1255059" cy="27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D7B49-0EE6-8D41-A1B6-582C482D25D1}"/>
                  </a:ext>
                </a:extLst>
              </p:cNvPr>
              <p:cNvSpPr txBox="1"/>
              <p:nvPr/>
            </p:nvSpPr>
            <p:spPr>
              <a:xfrm>
                <a:off x="976631" y="1372937"/>
                <a:ext cx="8299949" cy="5960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Дано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Нужно найти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ru-RU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причем если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‖"/>
                        <m:endChr m:val="‖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,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то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‖"/>
                        <m:endChr m:val="‖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.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4D7B49-0EE6-8D41-A1B6-582C482D2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31" y="1372937"/>
                <a:ext cx="8299949" cy="596061"/>
              </a:xfrm>
              <a:prstGeom prst="rect">
                <a:avLst/>
              </a:prstGeom>
              <a:blipFill rotWithShape="1">
                <a:blip r:embed="rId5"/>
                <a:stretch>
                  <a:fillRect l="-1689" t="-12245" r="-1395" b="-18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412A3F-E082-0640-8064-54056668DF65}"/>
                  </a:ext>
                </a:extLst>
              </p:cNvPr>
              <p:cNvSpPr txBox="1"/>
              <p:nvPr/>
            </p:nvSpPr>
            <p:spPr>
              <a:xfrm>
                <a:off x="990536" y="2047274"/>
                <a:ext cx="9897682" cy="9628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Найдем условные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≠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type m:val="skw"/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≠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412A3F-E082-0640-8064-54056668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36" y="2047274"/>
                <a:ext cx="9897682" cy="962892"/>
              </a:xfrm>
              <a:prstGeom prst="rect">
                <a:avLst/>
              </a:prstGeom>
              <a:blipFill rotWithShape="1">
                <a:blip r:embed="rId6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8561512-8A44-2443-9AE0-6097B3D1D58B}"/>
                  </a:ext>
                </a:extLst>
              </p:cNvPr>
              <p:cNvSpPr/>
              <p:nvPr/>
            </p:nvSpPr>
            <p:spPr>
              <a:xfrm>
                <a:off x="904403" y="3182532"/>
                <a:ext cx="11006501" cy="1376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Находить вектора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будем методом градиентного спуска </a:t>
                </a:r>
                <a:r>
                  <a:rPr lang="ru-RU" b="0" dirty="0" err="1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минимизируя</a:t>
                </a:r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следующую функцию потерь:</a:t>
                </a:r>
                <a:endParaRPr lang="en-US" b="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  <a:endParaRPr lang="en-US" b="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расстояние </a:t>
                </a:r>
                <a:r>
                  <a:rPr lang="ru-RU" b="0" dirty="0" err="1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Кульбака-Лейблера</a:t>
                </a:r>
                <a:r>
                  <a:rPr lang="ru-RU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между распределениями</a:t>
                </a:r>
                <a:r>
                  <a:rPr lang="en-US" b="0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.</a:t>
                </a:r>
                <a:endParaRPr lang="ru-RU" b="0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561512-8A44-2443-9AE0-6097B3D1D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03" y="3182532"/>
                <a:ext cx="11006501" cy="1376724"/>
              </a:xfrm>
              <a:prstGeom prst="rect">
                <a:avLst/>
              </a:prstGeom>
              <a:blipFill rotWithShape="1">
                <a:blip r:embed="rId7"/>
                <a:stretch>
                  <a:fillRect l="-443" t="-2212" b="-20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6983E7BD-EC4F-1747-97C0-E8C2C68A5FC7}"/>
                  </a:ext>
                </a:extLst>
              </p:cNvPr>
              <p:cNvSpPr/>
              <p:nvPr/>
            </p:nvSpPr>
            <p:spPr>
              <a:xfrm>
                <a:off x="904403" y="5078663"/>
                <a:ext cx="7385355" cy="5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Формула градиента: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ru-RU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supHide m:val="on"/>
                        <m:ctrlPr>
                          <a:rPr lang="ru-RU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i="1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83E7BD-EC4F-1747-97C0-E8C2C68A5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03" y="5078663"/>
                <a:ext cx="7385355" cy="535788"/>
              </a:xfrm>
              <a:prstGeom prst="rect">
                <a:avLst/>
              </a:prstGeom>
              <a:blipFill rotWithShape="1">
                <a:blip r:embed="rId8"/>
                <a:stretch>
                  <a:fillRect l="-660" t="-69318" b="-110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42" y="216123"/>
            <a:ext cx="5431316" cy="9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0036" y="138735"/>
            <a:ext cx="2691927" cy="90831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4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601726" y="1457747"/>
            <a:ext cx="172996" cy="3967833"/>
            <a:chOff x="965341" y="1435169"/>
            <a:chExt cx="172996" cy="3967833"/>
          </a:xfrm>
        </p:grpSpPr>
        <p:sp>
          <p:nvSpPr>
            <p:cNvPr id="14" name="Овал 13"/>
            <p:cNvSpPr/>
            <p:nvPr/>
          </p:nvSpPr>
          <p:spPr>
            <a:xfrm>
              <a:off x="965341" y="5230006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/>
            <p:cNvSpPr/>
            <p:nvPr/>
          </p:nvSpPr>
          <p:spPr>
            <a:xfrm>
              <a:off x="965341" y="2453511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965341" y="1435169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965341" y="3277591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3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5881747"/>
            <a:ext cx="6560457" cy="987800"/>
            <a:chOff x="-740229" y="6014002"/>
            <a:chExt cx="7292335" cy="1097998"/>
          </a:xfrm>
        </p:grpSpPr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0"/>
            <a:ext cx="390719" cy="1390387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C60C6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556132" y="571368"/>
            <a:ext cx="6240757" cy="5987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A05560F-CFD6-594A-9333-BFD5DC845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" t="2244" r="1454" b="2374"/>
          <a:stretch/>
        </p:blipFill>
        <p:spPr>
          <a:xfrm>
            <a:off x="6261717" y="1027047"/>
            <a:ext cx="5290847" cy="5076118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677D2D5-47B7-2B46-A99E-16E3D7263B53}"/>
              </a:ext>
            </a:extLst>
          </p:cNvPr>
          <p:cNvSpPr/>
          <p:nvPr/>
        </p:nvSpPr>
        <p:spPr>
          <a:xfrm>
            <a:off x="628829" y="1596544"/>
            <a:ext cx="49273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</a:rPr>
              <a:t>Кластеризация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(англ.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cluster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analysis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) —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задача группировки множества объектов на подмножества (кластеры) таким образом, чтобы объекты из одного кластера были более похожи друг на друга, чем на объекты из других кластеров по какому-либо критерию. Задача кластеризации относится к классу задач обучения без учителя.</a:t>
            </a:r>
          </a:p>
        </p:txBody>
      </p:sp>
      <p:pic>
        <p:nvPicPr>
          <p:cNvPr id="20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32" y="649110"/>
            <a:ext cx="6088357" cy="59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583674" y="697047"/>
            <a:ext cx="48974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2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42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7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r="50000" b="78725"/>
          <a:stretch/>
        </p:blipFill>
        <p:spPr bwMode="auto">
          <a:xfrm>
            <a:off x="6572529" y="6253257"/>
            <a:ext cx="1642429" cy="6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0" y="6253255"/>
            <a:ext cx="6560457" cy="604743"/>
            <a:chOff x="-740229" y="6550166"/>
            <a:chExt cx="7292335" cy="672208"/>
          </a:xfrm>
        </p:grpSpPr>
        <p:pic>
          <p:nvPicPr>
            <p:cNvPr id="11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78725"/>
            <a:stretch/>
          </p:blipFill>
          <p:spPr bwMode="auto">
            <a:xfrm>
              <a:off x="-740229" y="6550166"/>
              <a:ext cx="3641015" cy="6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78725"/>
            <a:stretch/>
          </p:blipFill>
          <p:spPr bwMode="auto">
            <a:xfrm>
              <a:off x="2900791" y="6550166"/>
              <a:ext cx="3651315" cy="6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0" y="0"/>
            <a:ext cx="390719" cy="1095021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C60C6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455746" y="1272104"/>
            <a:ext cx="5376924" cy="5215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658933" y="423754"/>
            <a:ext cx="791755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r>
              <a:rPr lang="ru-RU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k-Means</a:t>
            </a: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7767FA-B146-8346-B996-AC103EEC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29" y="1310674"/>
            <a:ext cx="5107740" cy="5123734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6E30511-EB01-E84B-8F5B-7920EB1BC93F}"/>
              </a:ext>
            </a:extLst>
          </p:cNvPr>
          <p:cNvSpPr/>
          <p:nvPr/>
        </p:nvSpPr>
        <p:spPr>
          <a:xfrm>
            <a:off x="417950" y="1390387"/>
            <a:ext cx="603779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Выбрать количество кластеров 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k, 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которое нам кажется оптимальным для наших данных.</a:t>
            </a:r>
          </a:p>
          <a:p>
            <a:pPr marL="285750" indent="-285750">
              <a:spcAft>
                <a:spcPts val="12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Высыпать случайным образом в пространство наших данных 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k 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точек (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центроидов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).</a:t>
            </a:r>
          </a:p>
          <a:p>
            <a:pPr marL="285750" indent="-285750">
              <a:spcAft>
                <a:spcPts val="12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Для каждой точки нашего набора данных посчитать, к какому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центроиду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 она ближе.</a:t>
            </a:r>
          </a:p>
          <a:p>
            <a:pPr marL="285750" indent="-285750">
              <a:spcAft>
                <a:spcPts val="12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Переместить каждый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центроид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 в центр выборки, которую мы отнесли к этому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центроиду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Повторять последние два шага фиксированное число раз, либо до тех пор пока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центроиды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 не "сойдутся" (обычно это значит, что их смещение относительно предыдущего положения не превышает какого-то заранее заданного небольшого значения).</a:t>
            </a:r>
            <a:endParaRPr lang="ru-RU" b="0" i="0" dirty="0">
              <a:solidFill>
                <a:srgbClr val="74778C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3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6" y="1272104"/>
            <a:ext cx="5376924" cy="521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29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" y="1106822"/>
            <a:ext cx="12192000" cy="5324123"/>
          </a:xfrm>
          <a:prstGeom prst="rect">
            <a:avLst/>
          </a:prstGeom>
          <a:solidFill>
            <a:srgbClr val="EE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" y="1106822"/>
            <a:ext cx="749244" cy="5324123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FB9CEA-7FD8-704A-88DC-3777F47C4C85}"/>
              </a:ext>
            </a:extLst>
          </p:cNvPr>
          <p:cNvSpPr/>
          <p:nvPr/>
        </p:nvSpPr>
        <p:spPr>
          <a:xfrm>
            <a:off x="947845" y="1181027"/>
            <a:ext cx="10792599" cy="517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ru-RU" b="1" dirty="0">
                <a:solidFill>
                  <a:srgbClr val="0C60C6"/>
                </a:solidFill>
                <a:latin typeface="Century Gothic" panose="020B0502020202020204" pitchFamily="34" charset="0"/>
              </a:rPr>
              <a:t>ПРОБЛЕМЫ АЛГОРИТМА </a:t>
            </a:r>
            <a:r>
              <a:rPr lang="en-US" b="1" dirty="0">
                <a:solidFill>
                  <a:srgbClr val="0C60C6"/>
                </a:solidFill>
                <a:latin typeface="Century Gothic" panose="020B0502020202020204" pitchFamily="34" charset="0"/>
              </a:rPr>
              <a:t>K-MEANS:</a:t>
            </a: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Century Gothic" panose="020B0502020202020204" pitchFamily="34" charset="0"/>
              </a:rPr>
              <a:t>необходимо заранее знать количество кластеров.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 Мной было предложено метод определения количества кластеров, который основывался на нахождении кластеров, распределенных по некоему закону (в моем случае все сводилось к нормальному закону). После этого выполнялся классический алгоритм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k-means, 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который давал более точные результаты.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Century Gothic" panose="020B0502020202020204" pitchFamily="34" charset="0"/>
              </a:rPr>
              <a:t>алгоритм очень чувствителен к выбору начальных центров кластеров.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 Классический вариант подразумевает случайный выбор кластеров, что очень часто являлось источником погрешности. Как вариант решения, необходимо проводить исследования объекта для более точного определения центров начальных кластеров. В моем случае на начальном этапе предлагается принимать в качестве центов самые отдаленные точки кластеров.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не справляется с задачей, когда объект принадлежит к разным кластерам в равной степени или не принадлежит ни одному.</a:t>
            </a:r>
            <a:endParaRPr lang="ru-RU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902690" y="214738"/>
            <a:ext cx="791755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r>
              <a:rPr lang="ru-RU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k-Means</a:t>
            </a:r>
          </a:p>
          <a:p>
            <a:endParaRPr lang="ru-RU" sz="24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6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t="13866" r="9067"/>
          <a:stretch/>
        </p:blipFill>
        <p:spPr bwMode="auto">
          <a:xfrm rot="16200000" flipH="1">
            <a:off x="206317" y="-206316"/>
            <a:ext cx="6858002" cy="727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556876"/>
            <a:ext cx="5119851" cy="661654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A7DD053-FD19-BA4A-AF5C-FFBCDCBFAD92}"/>
              </a:ext>
            </a:extLst>
          </p:cNvPr>
          <p:cNvSpPr txBox="1">
            <a:spLocks/>
          </p:cNvSpPr>
          <p:nvPr/>
        </p:nvSpPr>
        <p:spPr>
          <a:xfrm>
            <a:off x="705242" y="1218530"/>
            <a:ext cx="6689569" cy="789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ru-RU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en-US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-Means (Fuzzy Classifier Means,</a:t>
            </a:r>
            <a:endParaRPr lang="ru-RU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Fuzzy C-Means)</a:t>
            </a:r>
            <a:endParaRPr lang="ru-RU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6FBB3C-0D3D-184A-A5FE-2A98DF3545AE}"/>
              </a:ext>
            </a:extLst>
          </p:cNvPr>
          <p:cNvSpPr/>
          <p:nvPr/>
        </p:nvSpPr>
        <p:spPr>
          <a:xfrm>
            <a:off x="705243" y="5866820"/>
            <a:ext cx="4194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3"/>
              </a:rPr>
              <a:t>https://code.google.com/archive/p/peach/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6A5ED-0E71-6048-ABEC-2E36EA35497A}"/>
              </a:ext>
            </a:extLst>
          </p:cNvPr>
          <p:cNvSpPr/>
          <p:nvPr/>
        </p:nvSpPr>
        <p:spPr>
          <a:xfrm>
            <a:off x="705242" y="2292352"/>
            <a:ext cx="3725848" cy="3384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Метод </a:t>
            </a:r>
            <a:r>
              <a:rPr lang="ru-RU" b="1" dirty="0">
                <a:solidFill>
                  <a:srgbClr val="000000"/>
                </a:solidFill>
                <a:latin typeface="Century Gothic" panose="020B0502020202020204" pitchFamily="34" charset="0"/>
              </a:rPr>
              <a:t>нечеткой кластеризации </a:t>
            </a:r>
            <a:r>
              <a:rPr lang="ru-RU" b="1" dirty="0">
                <a:latin typeface="Century Gothic" panose="020B0502020202020204" pitchFamily="34" charset="0"/>
              </a:rPr>
              <a:t> с</a:t>
            </a:r>
            <a:r>
              <a:rPr lang="en-US" b="1" dirty="0">
                <a:latin typeface="Century Gothic" panose="020B0502020202020204" pitchFamily="34" charset="0"/>
              </a:rPr>
              <a:t>-Means 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можно рассматривать как усовершенствованный метод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k-means</a:t>
            </a:r>
            <a:r>
              <a:rPr lang="ru-RU" dirty="0">
                <a:solidFill>
                  <a:srgbClr val="000000"/>
                </a:solidFill>
                <a:latin typeface="Century Gothic" panose="020B0502020202020204" pitchFamily="34" charset="0"/>
              </a:rPr>
              <a:t>, при котором для каждого элемента из рассматриваемого множества рассчитывается степень его принадлежности каждому из кластеров.</a:t>
            </a:r>
            <a:endParaRPr lang="ru-RU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25CAC43-3D13-C54A-B386-F87AF149EBC8}"/>
                  </a:ext>
                </a:extLst>
              </p:cNvPr>
              <p:cNvSpPr/>
              <p:nvPr/>
            </p:nvSpPr>
            <p:spPr>
              <a:xfrm>
                <a:off x="6570132" y="613321"/>
                <a:ext cx="5238046" cy="5888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</a:pPr>
                <a:r>
                  <a:rPr lang="ru-RU" b="1" dirty="0">
                    <a:solidFill>
                      <a:srgbClr val="6ABAEC"/>
                    </a:solidFill>
                    <a:latin typeface="Century Gothic" panose="020B0502020202020204" pitchFamily="34" charset="0"/>
                  </a:rPr>
                  <a:t>Алгоритм </a:t>
                </a:r>
                <a:r>
                  <a:rPr lang="en-US" b="1" dirty="0">
                    <a:solidFill>
                      <a:srgbClr val="6ABAEC"/>
                    </a:solidFill>
                    <a:latin typeface="Century Gothic" panose="020B0502020202020204" pitchFamily="34" charset="0"/>
                  </a:rPr>
                  <a:t>c-Means:</a:t>
                </a:r>
                <a:endParaRPr lang="ru-RU" dirty="0">
                  <a:solidFill>
                    <a:srgbClr val="6ABAEC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Задать случайным образом </a:t>
                </a:r>
                <a:r>
                  <a:rPr lang="en-US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k </a:t>
                </a: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центров кластеров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Рассчитать матрицу принадлежности к кластерам </a:t>
                </a:r>
                <a:br>
                  <a:rPr lang="en-US" b="0" i="1" dirty="0">
                    <a:solidFill>
                      <a:srgbClr val="74778C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=</m:t>
                    </m:r>
                    <m:d>
                      <m:dPr>
                        <m:ctrlPr>
                          <a:rPr lang="ru-RU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где </m:t>
                    </m:r>
                    <m:sSub>
                      <m:sSubPr>
                        <m:ctrlPr>
                          <a:rPr lang="ru-RU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den>
                    </m:f>
                    <m:r>
                      <a:rPr lang="en-US" b="0" i="0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Переместить центры кластеров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ru-RU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ru-RU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Рассчитать функцию потерь: </a:t>
                </a:r>
                <a:b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</a:br>
                <a: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loss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Если значение функции потерь уменьшается, повторить цикл с пункта 2.</a:t>
                </a:r>
                <a:endParaRPr lang="en-US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25CAC43-3D13-C54A-B386-F87AF149E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132" y="613321"/>
                <a:ext cx="5238046" cy="5888920"/>
              </a:xfrm>
              <a:prstGeom prst="rect">
                <a:avLst/>
              </a:prstGeom>
              <a:blipFill rotWithShape="1">
                <a:blip r:embed="rId4"/>
                <a:stretch>
                  <a:fillRect l="-1048" t="-104" b="-1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t="13866" r="3967"/>
          <a:stretch/>
        </p:blipFill>
        <p:spPr bwMode="auto">
          <a:xfrm rot="16200000" flipH="1">
            <a:off x="431803" y="-431801"/>
            <a:ext cx="6858001" cy="77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77" y="500431"/>
            <a:ext cx="5119851" cy="661654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A7DD053-FD19-BA4A-AF5C-FFBCDCBFAD92}"/>
              </a:ext>
            </a:extLst>
          </p:cNvPr>
          <p:cNvSpPr txBox="1">
            <a:spLocks/>
          </p:cNvSpPr>
          <p:nvPr/>
        </p:nvSpPr>
        <p:spPr>
          <a:xfrm>
            <a:off x="716531" y="1162085"/>
            <a:ext cx="6689569" cy="7894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Hierarchical (agglomerative)</a:t>
            </a:r>
            <a:endParaRPr lang="ru-RU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clustering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A27B2B7-118C-0B4F-8296-F8051B79D9F1}"/>
              </a:ext>
            </a:extLst>
          </p:cNvPr>
          <p:cNvSpPr/>
          <p:nvPr/>
        </p:nvSpPr>
        <p:spPr>
          <a:xfrm>
            <a:off x="412955" y="2176271"/>
            <a:ext cx="4937978" cy="444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Присваиваем каждой точке свой кластер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Сортируем попарные расстояния между центрами кластеров по возрастанию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Берём пару ближайших кластеров, склеиваем их в один и пересчитываем центр кластера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Повторяем п. 2 и 3 до тех пор, пока все данные не склеятся в один кластер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D0CEB7A-AD24-A641-9D1E-A0E751CEB0E1}"/>
                  </a:ext>
                </a:extLst>
              </p:cNvPr>
              <p:cNvSpPr/>
              <p:nvPr/>
            </p:nvSpPr>
            <p:spPr>
              <a:xfrm>
                <a:off x="6980176" y="500431"/>
                <a:ext cx="4662608" cy="151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i="0" dirty="0">
                    <a:solidFill>
                      <a:srgbClr val="6ABAEC"/>
                    </a:solidFill>
                    <a:effectLst/>
                    <a:latin typeface="Century Gothic" panose="020B0502020202020204" pitchFamily="34" charset="0"/>
                  </a:rPr>
                  <a:t>Single linkage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Century Gothic" panose="020B0502020202020204" pitchFamily="34" charset="0"/>
                  </a:rPr>
                  <a:t>– </a:t>
                </a:r>
                <a:r>
                  <a:rPr lang="ru-RU" b="0" i="0" dirty="0">
                    <a:solidFill>
                      <a:srgbClr val="222222"/>
                    </a:solidFill>
                    <a:effectLst/>
                    <a:latin typeface="Century Gothic" panose="020B0502020202020204" pitchFamily="34" charset="0"/>
                  </a:rPr>
                  <a:t>минимум попарных расстояний меж</a:t>
                </a:r>
                <a:r>
                  <a:rPr lang="ru-RU" dirty="0">
                    <a:solidFill>
                      <a:srgbClr val="222222"/>
                    </a:solidFill>
                    <a:latin typeface="Century Gothic" panose="020B0502020202020204" pitchFamily="34" charset="0"/>
                  </a:rPr>
                  <a:t>ду точками из двух кластеров: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ru-RU" b="0" i="0" dirty="0">
                  <a:solidFill>
                    <a:srgbClr val="222222"/>
                  </a:solidFill>
                  <a:effectLst/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D0CEB7A-AD24-A641-9D1E-A0E751CEB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76" y="500431"/>
                <a:ext cx="4662608" cy="1511632"/>
              </a:xfrm>
              <a:prstGeom prst="rect">
                <a:avLst/>
              </a:prstGeom>
              <a:blipFill rotWithShape="1">
                <a:blip r:embed="rId3"/>
                <a:stretch>
                  <a:fillRect l="-1046" t="-403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0F35858-24B2-8946-B5E7-0559077EE508}"/>
                  </a:ext>
                </a:extLst>
              </p:cNvPr>
              <p:cNvSpPr/>
              <p:nvPr/>
            </p:nvSpPr>
            <p:spPr>
              <a:xfrm>
                <a:off x="6980176" y="2668165"/>
                <a:ext cx="4662608" cy="151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6ABAEC"/>
                    </a:solidFill>
                    <a:latin typeface="Century Gothic" panose="020B0502020202020204" pitchFamily="34" charset="0"/>
                  </a:rPr>
                  <a:t>Complete linkage </a:t>
                </a:r>
                <a:r>
                  <a:rPr lang="en-US" dirty="0">
                    <a:solidFill>
                      <a:srgbClr val="222222"/>
                    </a:solidFill>
                    <a:latin typeface="Century Gothic" panose="020B0502020202020204" pitchFamily="34" charset="0"/>
                  </a:rPr>
                  <a:t>– </a:t>
                </a:r>
                <a:r>
                  <a:rPr lang="ru-RU" dirty="0">
                    <a:solidFill>
                      <a:srgbClr val="222222"/>
                    </a:solidFill>
                    <a:latin typeface="Century Gothic" panose="020B0502020202020204" pitchFamily="34" charset="0"/>
                  </a:rPr>
                  <a:t>максимум попарных расстояний между точками из двух кластеров: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ru-RU" dirty="0">
                  <a:solidFill>
                    <a:srgbClr val="22222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F35858-24B2-8946-B5E7-0559077EE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76" y="2668165"/>
                <a:ext cx="4662608" cy="1511632"/>
              </a:xfrm>
              <a:prstGeom prst="rect">
                <a:avLst/>
              </a:prstGeom>
              <a:blipFill rotWithShape="1">
                <a:blip r:embed="rId4"/>
                <a:stretch>
                  <a:fillRect l="-1046" t="-403" r="-1438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4205396-BC7C-9C48-8603-CB063D50B760}"/>
                  </a:ext>
                </a:extLst>
              </p:cNvPr>
              <p:cNvSpPr/>
              <p:nvPr/>
            </p:nvSpPr>
            <p:spPr>
              <a:xfrm>
                <a:off x="6980176" y="4835900"/>
                <a:ext cx="4662608" cy="1637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6ABAEC"/>
                    </a:solidFill>
                    <a:latin typeface="Century Gothic" panose="020B0502020202020204" pitchFamily="34" charset="0"/>
                  </a:rPr>
                  <a:t>Average linkage </a:t>
                </a:r>
                <a:r>
                  <a:rPr lang="en-US" dirty="0">
                    <a:solidFill>
                      <a:srgbClr val="222222"/>
                    </a:solidFill>
                    <a:latin typeface="Century Gothic" panose="020B0502020202020204" pitchFamily="34" charset="0"/>
                  </a:rPr>
                  <a:t>– </a:t>
                </a:r>
                <a:r>
                  <a:rPr lang="ru-RU" dirty="0">
                    <a:solidFill>
                      <a:srgbClr val="222222"/>
                    </a:solidFill>
                    <a:latin typeface="Century Gothic" panose="020B0502020202020204" pitchFamily="34" charset="0"/>
                  </a:rPr>
                  <a:t>среднее попарных расстояний между точками из двух кластеров: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ru-RU" dirty="0">
                  <a:solidFill>
                    <a:srgbClr val="222222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205396-BC7C-9C48-8603-CB063D50B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76" y="4835900"/>
                <a:ext cx="4662608" cy="1637500"/>
              </a:xfrm>
              <a:prstGeom prst="rect">
                <a:avLst/>
              </a:prstGeom>
              <a:blipFill rotWithShape="1">
                <a:blip r:embed="rId5"/>
                <a:stretch>
                  <a:fillRect l="-1046" t="-372" b="-33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68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r="50000" b="78725"/>
          <a:stretch/>
        </p:blipFill>
        <p:spPr bwMode="auto">
          <a:xfrm>
            <a:off x="6572529" y="6253257"/>
            <a:ext cx="1642429" cy="60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0" y="6253255"/>
            <a:ext cx="6560457" cy="604743"/>
            <a:chOff x="-740229" y="6550166"/>
            <a:chExt cx="7292335" cy="672208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78725"/>
            <a:stretch/>
          </p:blipFill>
          <p:spPr bwMode="auto">
            <a:xfrm>
              <a:off x="-740229" y="6550166"/>
              <a:ext cx="3641015" cy="6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78725"/>
            <a:stretch/>
          </p:blipFill>
          <p:spPr bwMode="auto">
            <a:xfrm>
              <a:off x="2900791" y="6550166"/>
              <a:ext cx="3651315" cy="6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390719" cy="3488267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C60C6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658933" y="423754"/>
            <a:ext cx="59378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r>
              <a:rPr lang="ru-RU" sz="4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ru-RU" sz="28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44CA5B-70C2-DA4F-9FDB-6803B8C1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6"/>
          <a:stretch/>
        </p:blipFill>
        <p:spPr>
          <a:xfrm>
            <a:off x="4210756" y="1361256"/>
            <a:ext cx="7981244" cy="5333055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3AD320A-B514-BB41-8F67-8CFF04F1A45E}"/>
              </a:ext>
            </a:extLst>
          </p:cNvPr>
          <p:cNvSpPr txBox="1">
            <a:spLocks/>
          </p:cNvSpPr>
          <p:nvPr/>
        </p:nvSpPr>
        <p:spPr>
          <a:xfrm>
            <a:off x="658933" y="1447801"/>
            <a:ext cx="3766311" cy="21448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Hierarchical</a:t>
            </a:r>
            <a:endParaRPr lang="ru-RU" sz="2800" b="1" dirty="0">
              <a:solidFill>
                <a:srgbClr val="74778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(agglomerative)</a:t>
            </a:r>
            <a:endParaRPr lang="ru-RU" sz="2800" b="1" dirty="0">
              <a:solidFill>
                <a:srgbClr val="74778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34772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67063"/>
          <a:stretch/>
        </p:blipFill>
        <p:spPr bwMode="auto">
          <a:xfrm>
            <a:off x="0" y="5873034"/>
            <a:ext cx="3284859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9" name="Google Shape;252;p33"/>
          <p:cNvSpPr txBox="1"/>
          <p:nvPr/>
        </p:nvSpPr>
        <p:spPr>
          <a:xfrm>
            <a:off x="1795235" y="842277"/>
            <a:ext cx="10396765" cy="45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en-US" sz="2000" b="1" dirty="0">
                <a:solidFill>
                  <a:srgbClr val="74778C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DBSCAN - Density-based spatial clustering of applications with noise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907598" y="1468475"/>
            <a:ext cx="1727424" cy="4571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235" y="225590"/>
            <a:ext cx="5119851" cy="661654"/>
          </a:xfrm>
        </p:spPr>
        <p:txBody>
          <a:bodyPr>
            <a:normAutofit fontScale="90000"/>
          </a:bodyPr>
          <a:lstStyle/>
          <a:p>
            <a:pPr algn="l"/>
            <a:r>
              <a:rPr lang="ru-RU" sz="4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309609" y="2558556"/>
            <a:ext cx="4567191" cy="365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BBE6F0A-78EF-6E48-9616-FB184ADD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03" y="2845857"/>
            <a:ext cx="3948928" cy="2843228"/>
          </a:xfrm>
          <a:prstGeom prst="rect">
            <a:avLst/>
          </a:prstGeom>
        </p:spPr>
      </p:pic>
      <p:sp>
        <p:nvSpPr>
          <p:cNvPr id="35" name="Google Shape;252;p33"/>
          <p:cNvSpPr txBox="1"/>
          <p:nvPr/>
        </p:nvSpPr>
        <p:spPr>
          <a:xfrm>
            <a:off x="4989689" y="2441155"/>
            <a:ext cx="7100710" cy="389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85750" lvl="0" indent="-285750" algn="just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Точка p является основной точкой, если по крайней мере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minPts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точек находятся на расстоянии не превосходящем ε. Эти точки достижимы прямо из p.</a:t>
            </a:r>
          </a:p>
          <a:p>
            <a:pPr marL="285750" lvl="0" indent="-285750" algn="just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Точка q прямо достижима из точки p, если она находится на расстоянии не больше ε от p и p является основной точкой.</a:t>
            </a:r>
          </a:p>
          <a:p>
            <a:pPr marL="285750" lvl="0" indent="-285750" algn="just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Точка q достижима из p, если имеется путь p_1 p_2…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p_n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, где 〖p= p〗_1, q=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p_n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 и каждая точка p_(i+1)  прямо достижима из </a:t>
            </a:r>
            <a:r>
              <a:rPr lang="ru-RU" dirty="0" err="1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p_i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.</a:t>
            </a:r>
          </a:p>
          <a:p>
            <a:pPr marL="285750" lvl="0" indent="-285750" algn="just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Все точки, не достижимые из основных точек, считаются выбросами.</a:t>
            </a:r>
          </a:p>
        </p:txBody>
      </p:sp>
      <p:pic>
        <p:nvPicPr>
          <p:cNvPr id="22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9" y="2558556"/>
            <a:ext cx="4580913" cy="36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52;p33"/>
          <p:cNvSpPr txBox="1"/>
          <p:nvPr/>
        </p:nvSpPr>
        <p:spPr>
          <a:xfrm>
            <a:off x="1795233" y="1722040"/>
            <a:ext cx="10396767" cy="7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just">
              <a:spcAft>
                <a:spcPts val="1200"/>
              </a:spcAft>
              <a:buClr>
                <a:srgbClr val="6ABAEC"/>
              </a:buClr>
              <a:buSzPct val="120000"/>
            </a:pPr>
            <a:r>
              <a:rPr lang="ru-RU" sz="1900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Для выполнения кластеризации DBSCAN точки делятся на основные точки, достижимые по плотности точки и выпадающие следующим образом:</a:t>
            </a:r>
          </a:p>
        </p:txBody>
      </p:sp>
      <p:pic>
        <p:nvPicPr>
          <p:cNvPr id="37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76388"/>
          <a:stretch/>
        </p:blipFill>
        <p:spPr bwMode="auto">
          <a:xfrm flipV="1">
            <a:off x="8907141" y="0"/>
            <a:ext cx="3284859" cy="6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5" t="2865" b="76388"/>
          <a:stretch/>
        </p:blipFill>
        <p:spPr bwMode="auto">
          <a:xfrm flipV="1">
            <a:off x="7676444" y="-3"/>
            <a:ext cx="1230697" cy="6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2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D:\Наташа\корел\сувалкина\презентация НЕЙРОНКИ\разб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1"/>
            <a:ext cx="12192000" cy="686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D:\Наташа\корел\сувалкина\презентация НЕЙРОНКИ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94" y="11464"/>
            <a:ext cx="12171650" cy="6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0E20A8-7DE2-3449-B1A2-1A7EB2BC6C08}"/>
              </a:ext>
            </a:extLst>
          </p:cNvPr>
          <p:cNvSpPr/>
          <p:nvPr/>
        </p:nvSpPr>
        <p:spPr>
          <a:xfrm>
            <a:off x="5723467" y="304917"/>
            <a:ext cx="60621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DBSCAN не требует спецификации числа кластеров в данных априори в отличие от метода k-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means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DBSCAN может найти кластеры произвольной формы. Он может найти даже кластеры полностью окружённые (но не связанные с) другими кластерами. Благодаря параметру </a:t>
            </a:r>
            <a:r>
              <a:rPr lang="ru-RU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MinPts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 уменьшается так называемый эффект одной связи (связь различных кластеров тонкой линией точек).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DBSCAN имеет понятие шума и устойчив к выбросам.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DBSCAN требует лишь двух параметров и большей частью нечувствителен к порядку точек в базе данных.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</a:rPr>
              <a:t>DBSCAN разработан для применения с базами данных, которые позволяют ускорить запросы в диапазоне значений, например, с помощью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8FC14FA-293A-064B-835C-48A9E82C7D07}"/>
              </a:ext>
            </a:extLst>
          </p:cNvPr>
          <p:cNvSpPr/>
          <p:nvPr/>
        </p:nvSpPr>
        <p:spPr>
          <a:xfrm>
            <a:off x="541866" y="1002928"/>
            <a:ext cx="47836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Density-based spatial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clustering of applications with noise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6" y="201716"/>
            <a:ext cx="5847645" cy="661654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60816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Наташа\корел\сувалкина\презентация НЕЙРОНКИ\разб\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-1"/>
            <a:ext cx="12192000" cy="686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Наташа\корел\сувалкина\презентация НЕЙРОНКИ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94" y="11464"/>
            <a:ext cx="12171650" cy="6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0E20A8-7DE2-3449-B1A2-1A7EB2BC6C08}"/>
              </a:ext>
            </a:extLst>
          </p:cNvPr>
          <p:cNvSpPr/>
          <p:nvPr/>
        </p:nvSpPr>
        <p:spPr>
          <a:xfrm>
            <a:off x="5847645" y="395229"/>
            <a:ext cx="5870222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DBSCAN не полностью однозначен — краевые точки, которые могут быть достигнуты из более чем одного кластера, могут принадлежать любому из этих кластеров, что зависит от порядка просмотра точек.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Качество DBSCAN зависит от выбранной функции расстояний между точкам.</a:t>
            </a:r>
          </a:p>
          <a:p>
            <a:pPr marL="342900" indent="-34290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DBSCAN не может хорошо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кластеризовать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наборы данных с большой разницей в плотности, поскольку не удается выбрать приемлемую для всех кластеров комбинацию параметров.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8FC14FA-293A-064B-835C-48A9E82C7D07}"/>
              </a:ext>
            </a:extLst>
          </p:cNvPr>
          <p:cNvSpPr/>
          <p:nvPr/>
        </p:nvSpPr>
        <p:spPr>
          <a:xfrm>
            <a:off x="541866" y="1131197"/>
            <a:ext cx="48503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Density-based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Spatial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clustering of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applications with noise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866" y="329985"/>
            <a:ext cx="5847645" cy="661654"/>
          </a:xfrm>
        </p:spPr>
        <p:txBody>
          <a:bodyPr>
            <a:norm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70013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;p33"/>
          <p:cNvSpPr txBox="1"/>
          <p:nvPr/>
        </p:nvSpPr>
        <p:spPr>
          <a:xfrm>
            <a:off x="3714044" y="1492596"/>
            <a:ext cx="8376355" cy="505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Снижение размерности используется для: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Сокращение вычислительных затрат при обработке данных;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Борьба с переобучением. Чем меньше количество признаков, тем меньше требуется объектов для уверенного восстановления скрытых зависимостей в данных и тем больше качество восстановления подобных зависимостей;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Сжатие данных для более эффективного хранения информации. В этом случае помимо преобразования X → T требуется иметь возможность осуществлять также обратное преобразование T → X; 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Визуализация данных. Проектирование выборки на двух-/трехмерное пространство позволяет графически представить выборку; </a:t>
            </a:r>
          </a:p>
          <a:p>
            <a:pPr marL="285750" lvl="0" indent="-285750">
              <a:spcAft>
                <a:spcPts val="1200"/>
              </a:spcAft>
              <a:buClr>
                <a:srgbClr val="6ABAE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Извлечение новых признаков. Новые признаки, полученные в результате преобразования X → T, могут оказывать значимый вклад при последующем решении задачи.</a:t>
            </a:r>
          </a:p>
        </p:txBody>
      </p:sp>
      <p:pic>
        <p:nvPicPr>
          <p:cNvPr id="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67063"/>
          <a:stretch/>
        </p:blipFill>
        <p:spPr bwMode="auto">
          <a:xfrm>
            <a:off x="0" y="5873034"/>
            <a:ext cx="3284859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0" name="Google Shape;252;p33"/>
          <p:cNvSpPr txBox="1"/>
          <p:nvPr/>
        </p:nvSpPr>
        <p:spPr>
          <a:xfrm>
            <a:off x="1795235" y="0"/>
            <a:ext cx="10396765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Снижение размерности данных</a:t>
            </a:r>
            <a:endParaRPr lang="en-US" sz="4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07598" y="1129808"/>
            <a:ext cx="1727424" cy="4571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" descr="https://22century.ru/wp-content/uploads/2016/03/gendered_scientific_system_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39265" r="68253" b="5134"/>
          <a:stretch/>
        </p:blipFill>
        <p:spPr bwMode="auto">
          <a:xfrm rot="5400000">
            <a:off x="-359103" y="2384098"/>
            <a:ext cx="4896704" cy="30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9" y="1492596"/>
            <a:ext cx="3091543" cy="48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76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56651" r="8642" b="4530"/>
          <a:stretch/>
        </p:blipFill>
        <p:spPr bwMode="auto">
          <a:xfrm flipV="1">
            <a:off x="0" y="4867834"/>
            <a:ext cx="12192000" cy="199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56" y="1126225"/>
            <a:ext cx="7078133" cy="76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9055FCEB-A8D1-254A-8120-8E711FF3D6B8}"/>
              </a:ext>
            </a:extLst>
          </p:cNvPr>
          <p:cNvSpPr txBox="1">
            <a:spLocks/>
          </p:cNvSpPr>
          <p:nvPr/>
        </p:nvSpPr>
        <p:spPr>
          <a:xfrm>
            <a:off x="725277" y="134207"/>
            <a:ext cx="10741446" cy="947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КЛАСТЕРИЗАЦИЯ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3175970" y="1178805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Выбор числа кластеров</a:t>
            </a:r>
          </a:p>
        </p:txBody>
      </p:sp>
      <p:pic>
        <p:nvPicPr>
          <p:cNvPr id="2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3E2953B-BD76-9647-9B15-DD77480880C5}"/>
                  </a:ext>
                </a:extLst>
              </p:cNvPr>
              <p:cNvSpPr/>
              <p:nvPr/>
            </p:nvSpPr>
            <p:spPr>
              <a:xfrm>
                <a:off x="940765" y="2277103"/>
                <a:ext cx="9810891" cy="783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Задача кластеризации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задача минимизации</a:t>
                </a:r>
                <a: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74778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e>
                        </m:nary>
                        <m:r>
                          <a:rPr lang="ru-RU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b="0" i="1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где С – множество точек, разбитых на </a:t>
                </a:r>
                <a:r>
                  <a:rPr lang="en-US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N </a:t>
                </a: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кластеров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с центрами </m:t>
                    </m:r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3E2953B-BD76-9647-9B15-DD7748088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5" y="2277103"/>
                <a:ext cx="9810891" cy="783291"/>
              </a:xfrm>
              <a:prstGeom prst="rect">
                <a:avLst/>
              </a:prstGeom>
              <a:blipFill rotWithShape="1">
                <a:blip r:embed="rId5"/>
                <a:stretch>
                  <a:fillRect l="-497" t="-48438" b="-4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7B1F218-983D-684C-957E-70AE51576A01}"/>
                  </a:ext>
                </a:extLst>
              </p:cNvPr>
              <p:cNvSpPr/>
              <p:nvPr/>
            </p:nvSpPr>
            <p:spPr>
              <a:xfrm>
                <a:off x="940765" y="3314815"/>
                <a:ext cx="5633166" cy="1722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Для решения этого вопроса (выбора числа кластеров) часто пользуются такой эвристикой: выбирают то число кластеров, начиная с которого описанный функционал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падает "уже не так быстро". </a:t>
                </a: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7B1F218-983D-684C-957E-70AE51576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5" y="3314815"/>
                <a:ext cx="5633166" cy="1722523"/>
              </a:xfrm>
              <a:prstGeom prst="rect">
                <a:avLst/>
              </a:prstGeom>
              <a:blipFill>
                <a:blip r:embed="rId6"/>
                <a:stretch>
                  <a:fillRect l="-674" t="-730" r="-674" b="-3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9D419D0-0DFB-F94D-8508-1190DE78AF3D}"/>
                  </a:ext>
                </a:extLst>
              </p:cNvPr>
              <p:cNvSpPr/>
              <p:nvPr/>
            </p:nvSpPr>
            <p:spPr>
              <a:xfrm>
                <a:off x="940765" y="5325141"/>
                <a:ext cx="3051989" cy="53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min</a:t>
                </a:r>
                <a:endParaRPr lang="ru-RU" i="1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9D419D0-0DFB-F94D-8508-1190DE78A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5" y="5325141"/>
                <a:ext cx="3051989" cy="537776"/>
              </a:xfrm>
              <a:prstGeom prst="rect">
                <a:avLst/>
              </a:prstGeom>
              <a:blipFill rotWithShape="1">
                <a:blip r:embed="rId7"/>
                <a:stretch>
                  <a:fillRect r="-1397" b="-3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83451D9-F9DE-9F42-BA2C-FA98B1AC4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125" y="3313725"/>
            <a:ext cx="4644598" cy="31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EED2AB4-139A-DB48-8CD3-65F7C33F3B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910" y="4662311"/>
            <a:ext cx="5308600" cy="9652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5D0059E-C230-0447-A4B5-EC1E5B6349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5826" y="4751247"/>
            <a:ext cx="4699000" cy="647700"/>
          </a:xfrm>
          <a:prstGeom prst="rect">
            <a:avLst/>
          </a:prstGeom>
        </p:spPr>
      </p:pic>
      <p:pic>
        <p:nvPicPr>
          <p:cNvPr id="29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-10829" r="11980" b="68431"/>
          <a:stretch/>
        </p:blipFill>
        <p:spPr bwMode="auto">
          <a:xfrm>
            <a:off x="19340" y="4876800"/>
            <a:ext cx="12172660" cy="19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54" y="1055599"/>
            <a:ext cx="4304579" cy="76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9055FCEB-A8D1-254A-8120-8E711FF3D6B8}"/>
              </a:ext>
            </a:extLst>
          </p:cNvPr>
          <p:cNvSpPr txBox="1">
            <a:spLocks/>
          </p:cNvSpPr>
          <p:nvPr/>
        </p:nvSpPr>
        <p:spPr>
          <a:xfrm>
            <a:off x="725277" y="134207"/>
            <a:ext cx="10741446" cy="947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КЛАСТЕРИЗАЦИЯ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971335" y="1108179"/>
            <a:ext cx="2249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Метрики</a:t>
            </a:r>
          </a:p>
        </p:txBody>
      </p:sp>
      <p:pic>
        <p:nvPicPr>
          <p:cNvPr id="22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7" t="33231" r="2095" b="2904"/>
          <a:stretch/>
        </p:blipFill>
        <p:spPr bwMode="auto">
          <a:xfrm>
            <a:off x="0" y="-1"/>
            <a:ext cx="1255059" cy="20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400ECB-2669-AA4F-81BB-F324F0DE92EE}"/>
              </a:ext>
            </a:extLst>
          </p:cNvPr>
          <p:cNvSpPr/>
          <p:nvPr/>
        </p:nvSpPr>
        <p:spPr>
          <a:xfrm>
            <a:off x="1806689" y="1997931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4778C"/>
                </a:solidFill>
                <a:latin typeface="Century Gothic" panose="020B0502020202020204" pitchFamily="34" charset="0"/>
              </a:rPr>
              <a:t>Adjusted Rand Index (ARI)</a:t>
            </a:r>
            <a:endParaRPr lang="ru-RU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8F9BBD-CE37-7448-9009-701F19040F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9030" y="2554379"/>
            <a:ext cx="3390900" cy="2032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EBF03BB-E0BA-A543-8C0E-078DF4289DF9}"/>
              </a:ext>
            </a:extLst>
          </p:cNvPr>
          <p:cNvSpPr/>
          <p:nvPr/>
        </p:nvSpPr>
        <p:spPr>
          <a:xfrm>
            <a:off x="6690286" y="1996397"/>
            <a:ext cx="4015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4778C"/>
                </a:solidFill>
                <a:latin typeface="Century Gothic" panose="020B0502020202020204" pitchFamily="34" charset="0"/>
              </a:rPr>
              <a:t>Adjusted Mutual Information (AMI)</a:t>
            </a:r>
            <a:endParaRPr lang="ru-RU" b="1" dirty="0">
              <a:solidFill>
                <a:srgbClr val="74778C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424D79-BB00-B94C-A887-97A6EE0D1229}"/>
                  </a:ext>
                </a:extLst>
              </p:cNvPr>
              <p:cNvSpPr txBox="1"/>
              <p:nvPr/>
            </p:nvSpPr>
            <p:spPr>
              <a:xfrm>
                <a:off x="6520719" y="2826032"/>
                <a:ext cx="4354975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𝑀𝐼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74778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ru-RU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г</m:t>
                    </m:r>
                    <m:r>
                      <a:rPr lang="ru-RU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де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solidFill>
                          <a:srgbClr val="7477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7477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4778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4778C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i="1" dirty="0">
                    <a:solidFill>
                      <a:srgbClr val="74778C"/>
                    </a:solidFill>
                    <a:latin typeface="Century Gothic" panose="020B0502020202020204" pitchFamily="34" charset="0"/>
                  </a:rPr>
                  <a:t>. </a:t>
                </a:r>
                <a:endParaRPr lang="ru-RU" i="1" dirty="0">
                  <a:solidFill>
                    <a:srgbClr val="74778C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F424D79-BB00-B94C-A887-97A6EE0D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19" y="2826032"/>
                <a:ext cx="4354975" cy="923394"/>
              </a:xfrm>
              <a:prstGeom prst="rect">
                <a:avLst/>
              </a:prstGeom>
              <a:blipFill rotWithShape="1">
                <a:blip r:embed="rId8"/>
                <a:stretch>
                  <a:fillRect l="-560" t="-45695" r="-3081" b="-172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004FA76-5449-664E-9B64-44FDF47EAF06}"/>
              </a:ext>
            </a:extLst>
          </p:cNvPr>
          <p:cNvSpPr/>
          <p:nvPr/>
        </p:nvSpPr>
        <p:spPr>
          <a:xfrm>
            <a:off x="454025" y="6166852"/>
            <a:ext cx="112977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9"/>
              </a:rPr>
              <a:t>http://neerc.ifmo.ru/wiki/index.php?title=%D0%9E%D1%86%D0%B5%D0%BD%D0%BA%D0%B0_%D0%BA%D0%B0%D1%87%D0%B5%D1%81%D1%82%D0%B2%D0%B0_%D0%B2_%D0%B7%D0%B0%D0%B4%D0%B0%D1%87%D0%B5_%D0%BA%D0%BB%D0%B0%D1%81%D1%82%D0%B5%D1%80%D0%B8%D0%B7%D0%B0%D1%86%D0%B8%D0%B8#Adjusted_Rand_Index</a:t>
            </a:r>
            <a:endParaRPr lang="ru-RU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6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t="13866" r="3967"/>
          <a:stretch/>
        </p:blipFill>
        <p:spPr bwMode="auto">
          <a:xfrm rot="16200000" flipH="1">
            <a:off x="525463" y="-525461"/>
            <a:ext cx="6858001" cy="79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5D10490-6A96-EC4B-BF8A-754D039CDA10}"/>
              </a:ext>
            </a:extLst>
          </p:cNvPr>
          <p:cNvSpPr txBox="1">
            <a:spLocks/>
          </p:cNvSpPr>
          <p:nvPr/>
        </p:nvSpPr>
        <p:spPr>
          <a:xfrm>
            <a:off x="715377" y="500431"/>
            <a:ext cx="5119851" cy="6616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44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A7DD053-FD19-BA4A-AF5C-FFBCDCBFAD92}"/>
              </a:ext>
            </a:extLst>
          </p:cNvPr>
          <p:cNvSpPr txBox="1">
            <a:spLocks/>
          </p:cNvSpPr>
          <p:nvPr/>
        </p:nvSpPr>
        <p:spPr>
          <a:xfrm>
            <a:off x="716531" y="1241107"/>
            <a:ext cx="6689569" cy="4973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ru-RU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en-US" sz="28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\epsilon ">
            <a:extLst>
              <a:ext uri="{FF2B5EF4-FFF2-40B4-BE49-F238E27FC236}">
                <a16:creationId xmlns:a16="http://schemas.microsoft.com/office/drawing/2014/main" id="{6E533FC4-722E-4C47-B653-EDA7EF72A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75513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3" descr="\epsilon ">
            <a:extLst>
              <a:ext uri="{FF2B5EF4-FFF2-40B4-BE49-F238E27FC236}">
                <a16:creationId xmlns:a16="http://schemas.microsoft.com/office/drawing/2014/main" id="{76099229-6B85-2A40-8805-C91E6F7EC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6525" y="-547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\epsilon ">
            <a:extLst>
              <a:ext uri="{FF2B5EF4-FFF2-40B4-BE49-F238E27FC236}">
                <a16:creationId xmlns:a16="http://schemas.microsoft.com/office/drawing/2014/main" id="{7AA22C8B-67D1-5A43-B3E3-F590E7150E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2875" y="-2587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5" descr="{\displaystyle p_{1},\dots ,p_{n}}">
            <a:extLst>
              <a:ext uri="{FF2B5EF4-FFF2-40B4-BE49-F238E27FC236}">
                <a16:creationId xmlns:a16="http://schemas.microsoft.com/office/drawing/2014/main" id="{E6CA747D-8D9E-EC43-A50C-AB3CEE5A68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16250" y="3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6" descr="{\displaystyle p_{1}=p}">
            <a:extLst>
              <a:ext uri="{FF2B5EF4-FFF2-40B4-BE49-F238E27FC236}">
                <a16:creationId xmlns:a16="http://schemas.microsoft.com/office/drawing/2014/main" id="{124542D6-3209-DB44-B812-AE66E6D28D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2825" y="3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7" descr="{\displaystyle p_{n}=q}">
            <a:extLst>
              <a:ext uri="{FF2B5EF4-FFF2-40B4-BE49-F238E27FC236}">
                <a16:creationId xmlns:a16="http://schemas.microsoft.com/office/drawing/2014/main" id="{779CC9CF-C013-184E-9BBF-2822969B5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7338" y="3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8" descr="p_{{i+1}}">
            <a:extLst>
              <a:ext uri="{FF2B5EF4-FFF2-40B4-BE49-F238E27FC236}">
                <a16:creationId xmlns:a16="http://schemas.microsoft.com/office/drawing/2014/main" id="{3A63332E-2384-3C43-9076-B27400B08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0225" y="3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9" descr="p_{i}">
            <a:extLst>
              <a:ext uri="{FF2B5EF4-FFF2-40B4-BE49-F238E27FC236}">
                <a16:creationId xmlns:a16="http://schemas.microsoft.com/office/drawing/2014/main" id="{BE98AC1A-CAD6-8944-9CEC-57482697F5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9325" y="3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870DC7B-DE33-FA46-B659-80106A5B62D1}"/>
                  </a:ext>
                </a:extLst>
              </p:cNvPr>
              <p:cNvSpPr/>
              <p:nvPr/>
            </p:nvSpPr>
            <p:spPr>
              <a:xfrm>
                <a:off x="716531" y="1942193"/>
                <a:ext cx="4322065" cy="3333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 -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среднее расстояние от данного объекта до объектов из того же кластера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.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 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 -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среднее расстояние от данного объекта до объектов 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x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из ближайшего кластера (отличного от того, в котором лежит сам объект). 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u-RU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Силуэт объекта – это величина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r>
                          <a:rPr lang="en-US" b="1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⁡{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den>
                    </m:f>
                  </m:oMath>
                </a14:m>
                <a:endParaRPr lang="ru-RU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870DC7B-DE33-FA46-B659-80106A5B6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31" y="1942193"/>
                <a:ext cx="4322065" cy="3333798"/>
              </a:xfrm>
              <a:prstGeom prst="rect">
                <a:avLst/>
              </a:prstGeom>
              <a:blipFill rotWithShape="1">
                <a:blip r:embed="rId3"/>
                <a:stretch>
                  <a:fillRect l="-1269" t="-916" b="-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EBF7777-68A3-5B4C-915B-E8C21B77E4CA}"/>
              </a:ext>
            </a:extLst>
          </p:cNvPr>
          <p:cNvSpPr/>
          <p:nvPr/>
        </p:nvSpPr>
        <p:spPr>
          <a:xfrm>
            <a:off x="716531" y="5542479"/>
            <a:ext cx="39759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Силуэтом выборки называется средняя величина силуэта объектов данной выборки.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 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375C2B-27EB-9F46-8940-F3AF7134C740}"/>
              </a:ext>
            </a:extLst>
          </p:cNvPr>
          <p:cNvSpPr/>
          <p:nvPr/>
        </p:nvSpPr>
        <p:spPr>
          <a:xfrm>
            <a:off x="7908925" y="5681879"/>
            <a:ext cx="31726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Code</a:t>
            </a:r>
            <a:endParaRPr lang="ru-RU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sklearn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 import metrics</a:t>
            </a:r>
            <a:endParaRPr lang="ru-RU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6B03DD8-3561-6F49-BCCC-ABEB12821BE4}"/>
              </a:ext>
            </a:extLst>
          </p:cNvPr>
          <p:cNvSpPr/>
          <p:nvPr/>
        </p:nvSpPr>
        <p:spPr>
          <a:xfrm>
            <a:off x="6875561" y="1748411"/>
            <a:ext cx="4937061" cy="367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Данные метрики оценивают качество структуры кластеров опираясь только непосредственно на  нее, не используя внешней информации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:</a:t>
            </a:r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74778C"/>
                </a:solidFill>
                <a:latin typeface="Century Gothic" panose="020B0502020202020204" pitchFamily="34" charset="0"/>
              </a:rPr>
              <a:t>davies</a:t>
            </a: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–Bouldin Index</a:t>
            </a:r>
            <a:endParaRPr lang="ru-RU" dirty="0">
              <a:solidFill>
                <a:srgbClr val="74778C"/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score function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gamma Index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Clr>
                <a:srgbClr val="6ABAEC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778C"/>
                </a:solidFill>
                <a:latin typeface="Century Gothic" panose="020B0502020202020204" pitchFamily="34" charset="0"/>
              </a:rPr>
              <a:t>COP Index</a:t>
            </a:r>
          </a:p>
        </p:txBody>
      </p:sp>
      <p:pic>
        <p:nvPicPr>
          <p:cNvPr id="2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2" b="48081"/>
          <a:stretch/>
        </p:blipFill>
        <p:spPr bwMode="auto">
          <a:xfrm flipV="1">
            <a:off x="8907141" y="0"/>
            <a:ext cx="3284859" cy="14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1" t="6562" b="48081"/>
          <a:stretch/>
        </p:blipFill>
        <p:spPr bwMode="auto">
          <a:xfrm flipV="1">
            <a:off x="7908925" y="-1"/>
            <a:ext cx="998216" cy="14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2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0" y="5881747"/>
            <a:ext cx="6560457" cy="987800"/>
            <a:chOff x="-740229" y="6014002"/>
            <a:chExt cx="7292335" cy="1097998"/>
          </a:xfrm>
        </p:grpSpPr>
        <p:pic>
          <p:nvPicPr>
            <p:cNvPr id="8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865" b="48081"/>
          <a:stretch/>
        </p:blipFill>
        <p:spPr bwMode="auto">
          <a:xfrm flipV="1">
            <a:off x="6952343" y="-1"/>
            <a:ext cx="1954793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52;p33"/>
          <p:cNvSpPr txBox="1"/>
          <p:nvPr/>
        </p:nvSpPr>
        <p:spPr>
          <a:xfrm>
            <a:off x="717144" y="578034"/>
            <a:ext cx="6719110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 главных</a:t>
            </a:r>
            <a:endParaRPr lang="en-US" sz="4000" b="1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компонент (</a:t>
            </a:r>
            <a:r>
              <a:rPr lang="en-US" sz="40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PCA)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192888" y="1998134"/>
            <a:ext cx="6700071" cy="4318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0" y="-1"/>
            <a:ext cx="390719" cy="1388534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EF37B4-8110-E643-A112-F495DFB3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35" y="2541407"/>
            <a:ext cx="5971646" cy="3340340"/>
          </a:xfrm>
          <a:prstGeom prst="rect">
            <a:avLst/>
          </a:prstGeom>
        </p:spPr>
      </p:pic>
      <p:sp>
        <p:nvSpPr>
          <p:cNvPr id="17" name="Google Shape;252;p33"/>
          <p:cNvSpPr txBox="1"/>
          <p:nvPr/>
        </p:nvSpPr>
        <p:spPr>
          <a:xfrm>
            <a:off x="715986" y="1986845"/>
            <a:ext cx="4152897" cy="374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just">
              <a:lnSpc>
                <a:spcPct val="120000"/>
              </a:lnSpc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Идея метода заключается в поиске в исходном пространстве гиперплоскости заданной размерности с последующим проектированием выборки на данную гиперплоскость. При этом выбирается та гиперплоскость, ошибка проектирования данных на которую является минимальной в смысле суммы квадратов отклонений.</a:t>
            </a:r>
          </a:p>
        </p:txBody>
      </p:sp>
      <p:pic>
        <p:nvPicPr>
          <p:cNvPr id="19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89" y="1972374"/>
            <a:ext cx="6700070" cy="44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0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38662B-8387-584E-AE2E-B6FFB87D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11" y="492448"/>
            <a:ext cx="5478206" cy="3542855"/>
          </a:xfrm>
          <a:prstGeom prst="rect">
            <a:avLst/>
          </a:prstGeom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2646" r="-1" b="37441"/>
          <a:stretch/>
        </p:blipFill>
        <p:spPr bwMode="auto">
          <a:xfrm>
            <a:off x="8907181" y="5875478"/>
            <a:ext cx="3284819" cy="98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3866" r="9067"/>
          <a:stretch/>
        </p:blipFill>
        <p:spPr bwMode="auto">
          <a:xfrm rot="16200000" flipH="1">
            <a:off x="460021" y="-460022"/>
            <a:ext cx="6858001" cy="77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572DDE-821F-E040-9E79-56D105695CE2}"/>
              </a:ext>
            </a:extLst>
          </p:cNvPr>
          <p:cNvSpPr/>
          <p:nvPr/>
        </p:nvSpPr>
        <p:spPr>
          <a:xfrm>
            <a:off x="717144" y="2033042"/>
            <a:ext cx="330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Дисперсия</a:t>
            </a:r>
            <a:endParaRPr lang="ru-RU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A6F6284-0199-6447-AEFD-E167DCD9C111}"/>
                  </a:ext>
                </a:extLst>
              </p:cNvPr>
              <p:cNvSpPr/>
              <p:nvPr/>
            </p:nvSpPr>
            <p:spPr>
              <a:xfrm>
                <a:off x="1269940" y="5836506"/>
                <a:ext cx="2666756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A6F6284-0199-6447-AEFD-E167DCD9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40" y="5836506"/>
                <a:ext cx="2666756" cy="459678"/>
              </a:xfrm>
              <a:prstGeom prst="rect">
                <a:avLst/>
              </a:prstGeom>
              <a:blipFill rotWithShape="1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52;p33"/>
          <p:cNvSpPr txBox="1"/>
          <p:nvPr/>
        </p:nvSpPr>
        <p:spPr>
          <a:xfrm>
            <a:off x="717144" y="1036676"/>
            <a:ext cx="6719110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buClr>
                <a:schemeClr val="lt1"/>
              </a:buClr>
              <a:buSzPts val="5000"/>
            </a:pP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 ГЛАВНЫХ</a:t>
            </a:r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buClr>
                <a:schemeClr val="lt1"/>
              </a:buClr>
              <a:buSzPts val="5000"/>
            </a:pP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КОМПОНЕНТ</a:t>
            </a:r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0" name="Google Shape;252;p33"/>
          <p:cNvSpPr txBox="1"/>
          <p:nvPr/>
        </p:nvSpPr>
        <p:spPr>
          <a:xfrm>
            <a:off x="717144" y="3126906"/>
            <a:ext cx="4386591" cy="260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Дисперсия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 - это мера разброса значений случайной величины относительно ее математического ожидания. Дисперсия показывает, насколько в среднем значения сосредоточены, сгруппированы около математического ожидания.</a:t>
            </a:r>
          </a:p>
        </p:txBody>
      </p:sp>
      <p:sp>
        <p:nvSpPr>
          <p:cNvPr id="23" name="Google Shape;252;p33"/>
          <p:cNvSpPr txBox="1"/>
          <p:nvPr/>
        </p:nvSpPr>
        <p:spPr>
          <a:xfrm>
            <a:off x="6792907" y="4068316"/>
            <a:ext cx="4932399" cy="166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Если дисперсия маленькая - значения сравнительно близки друг к другу, если большая - далеки друг от друга.</a:t>
            </a:r>
          </a:p>
        </p:txBody>
      </p:sp>
      <p:pic>
        <p:nvPicPr>
          <p:cNvPr id="2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3" t="32646" b="37441"/>
          <a:stretch/>
        </p:blipFill>
        <p:spPr bwMode="auto">
          <a:xfrm>
            <a:off x="8105422" y="5875478"/>
            <a:ext cx="801759" cy="98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4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2646" r="-1" b="37441"/>
          <a:stretch/>
        </p:blipFill>
        <p:spPr bwMode="auto">
          <a:xfrm>
            <a:off x="8907181" y="5875478"/>
            <a:ext cx="3284819" cy="98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3866" r="9067"/>
          <a:stretch/>
        </p:blipFill>
        <p:spPr bwMode="auto">
          <a:xfrm rot="16200000" flipH="1">
            <a:off x="460021" y="-460022"/>
            <a:ext cx="6858001" cy="77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D572DDE-821F-E040-9E79-56D105695CE2}"/>
              </a:ext>
            </a:extLst>
          </p:cNvPr>
          <p:cNvSpPr/>
          <p:nvPr/>
        </p:nvSpPr>
        <p:spPr>
          <a:xfrm>
            <a:off x="717144" y="2033042"/>
            <a:ext cx="3309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Дисперсия</a:t>
            </a:r>
            <a:endParaRPr lang="ru-RU" sz="2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A6F6284-0199-6447-AEFD-E167DCD9C111}"/>
                  </a:ext>
                </a:extLst>
              </p:cNvPr>
              <p:cNvSpPr/>
              <p:nvPr/>
            </p:nvSpPr>
            <p:spPr>
              <a:xfrm>
                <a:off x="1269940" y="5836506"/>
                <a:ext cx="2666756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A6F6284-0199-6447-AEFD-E167DCD9C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40" y="5836506"/>
                <a:ext cx="2666756" cy="459678"/>
              </a:xfrm>
              <a:prstGeom prst="rect">
                <a:avLst/>
              </a:prstGeom>
              <a:blipFill rotWithShape="1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52;p33"/>
          <p:cNvSpPr txBox="1"/>
          <p:nvPr/>
        </p:nvSpPr>
        <p:spPr>
          <a:xfrm>
            <a:off x="717144" y="1036676"/>
            <a:ext cx="6719110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buClr>
                <a:schemeClr val="lt1"/>
              </a:buClr>
              <a:buSzPts val="5000"/>
            </a:pP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 ГЛАВНЫХ</a:t>
            </a:r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buClr>
                <a:schemeClr val="lt1"/>
              </a:buClr>
              <a:buSzPts val="5000"/>
            </a:pPr>
            <a:r>
              <a:rPr lang="ru-RU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КОМПОНЕНТ</a:t>
            </a:r>
            <a:endParaRPr 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</p:txBody>
      </p:sp>
      <p:sp>
        <p:nvSpPr>
          <p:cNvPr id="20" name="Google Shape;252;p33"/>
          <p:cNvSpPr txBox="1"/>
          <p:nvPr/>
        </p:nvSpPr>
        <p:spPr>
          <a:xfrm>
            <a:off x="717144" y="3126906"/>
            <a:ext cx="4386591" cy="260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20000"/>
              </a:lnSpc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Дисперсия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 - это мера разброса значений случайной величины относительно ее математического ожидания. Дисперсия показывает, насколько в среднем значения сосредоточены, сгруппированы около математического ожидания.</a:t>
            </a:r>
          </a:p>
        </p:txBody>
      </p:sp>
      <p:pic>
        <p:nvPicPr>
          <p:cNvPr id="2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3" t="32646" b="37441"/>
          <a:stretch/>
        </p:blipFill>
        <p:spPr bwMode="auto">
          <a:xfrm>
            <a:off x="8105422" y="5875478"/>
            <a:ext cx="801759" cy="98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A3F1C-1D51-7342-BE3D-F1210E46A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267" y="1699893"/>
            <a:ext cx="4408105" cy="32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52;p33"/>
              <p:cNvSpPr txBox="1"/>
              <p:nvPr/>
            </p:nvSpPr>
            <p:spPr>
              <a:xfrm>
                <a:off x="4176889" y="2096622"/>
                <a:ext cx="7845778" cy="4644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lvl="0">
                  <a:spcAft>
                    <a:spcPts val="1200"/>
                  </a:spcAft>
                  <a:buClr>
                    <a:srgbClr val="6ABAEC"/>
                  </a:buClr>
                  <a:buSzPct val="120000"/>
                </a:pPr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Пусть X и Y - две случайные величины, определенные на одном вероятностном пространстве. Тогда их ковариация определяется следующим образом:</a:t>
                </a:r>
              </a:p>
              <a:p>
                <a:pPr lvl="0">
                  <a:spcAft>
                    <a:spcPts val="1200"/>
                  </a:spcAft>
                  <a:buClr>
                    <a:srgbClr val="6ABAEC"/>
                  </a:buClr>
                  <a:buSzPct val="120000"/>
                </a:pPr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𝑐𝑜𝑣(𝑋,𝑌 )=𝐸[(𝑋−𝐸(𝑋))(𝑌−𝐸(𝑌))]</a:t>
                </a:r>
              </a:p>
              <a:p>
                <a:pPr lvl="0">
                  <a:spcAft>
                    <a:spcPts val="1200"/>
                  </a:spcAft>
                  <a:buClr>
                    <a:srgbClr val="6ABAEC"/>
                  </a:buClr>
                  <a:buSzPct val="120000"/>
                </a:pPr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  <a:latin typeface="Century Gothic" panose="020B0502020202020204" pitchFamily="34" charset="0"/>
                    <a:ea typeface="Century Gothic"/>
                    <a:cs typeface="Century Gothic"/>
                    <a:sym typeface="Century Gothic"/>
                  </a:rPr>
                  <a:t>Пусть 𝑋_1,𝑋_2, …,𝑋_𝑛 и 𝑌_1,𝑌_2, …,𝑌_𝑛 - выборки случайных величин X и Y. Тогда их ковариация вычисляется следующим образом:</a:t>
                </a:r>
              </a:p>
              <a:p>
                <a:pPr>
                  <a:spcAft>
                    <a:spcPts val="1200"/>
                  </a:spcAft>
                  <a:buClr>
                    <a:srgbClr val="6ABAEC"/>
                  </a:buClr>
                  <a:buSzPct val="120000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−(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ru-RU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ru-RU" dirty="0">
                  <a:solidFill>
                    <a:schemeClr val="accent3">
                      <a:lumMod val="50000"/>
                    </a:schemeClr>
                  </a:solidFill>
                </a:endParaRPr>
              </a:p>
              <a:p>
                <a:pPr algn="just"/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Ковариационная матрица случайного вектора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chemeClr val="accent3">
                        <a:lumMod val="50000"/>
                      </a:schemeClr>
                    </a:solidFill>
                    <a:latin typeface="Times" pitchFamily="2" charset="0"/>
                  </a:rPr>
                  <a:t>:</a:t>
                </a:r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Times" pitchFamily="2" charset="0"/>
                </a:endParaRPr>
              </a:p>
              <a:p>
                <a:pPr algn="just"/>
                <a:endParaRPr lang="en-US" dirty="0">
                  <a:solidFill>
                    <a:schemeClr val="accent3">
                      <a:lumMod val="50000"/>
                    </a:schemeClr>
                  </a:solidFill>
                  <a:latin typeface="Times" pitchFamily="2" charset="0"/>
                </a:endParaRPr>
              </a:p>
              <a:p>
                <a:pPr algn="ctr"/>
                <a:r>
                  <a:rPr lang="en-US" dirty="0">
                    <a:solidFill>
                      <a:schemeClr val="accent3">
                        <a:lumMod val="50000"/>
                      </a:schemeClr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u-RU" i="1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 dirty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ru-RU" i="1" dirty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ru-RU" i="1" dirty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ru-RU" i="1" dirty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ru-RU" i="1" dirty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ru-RU" i="1" dirty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3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ru-RU" dirty="0">
                  <a:solidFill>
                    <a:schemeClr val="accent3">
                      <a:lumMod val="50000"/>
                    </a:schemeClr>
                  </a:solidFill>
                  <a:latin typeface="Times" pitchFamily="2" charset="0"/>
                </a:endParaRPr>
              </a:p>
              <a:p>
                <a:pPr lvl="0">
                  <a:spcAft>
                    <a:spcPts val="1200"/>
                  </a:spcAft>
                  <a:buClr>
                    <a:srgbClr val="6ABAEC"/>
                  </a:buClr>
                  <a:buSzPct val="120000"/>
                </a:pPr>
                <a:endParaRPr lang="ru-RU" dirty="0">
                  <a:solidFill>
                    <a:schemeClr val="accent3">
                      <a:lumMod val="50000"/>
                    </a:schemeClr>
                  </a:solidFill>
                  <a:latin typeface="Century Gothic" panose="020B05020202020202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</mc:Choice>
        <mc:Fallback xmlns="">
          <p:sp>
            <p:nvSpPr>
              <p:cNvPr id="9" name="Google Shape;252;p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889" y="2096622"/>
                <a:ext cx="7845778" cy="4644276"/>
              </a:xfrm>
              <a:prstGeom prst="rect">
                <a:avLst/>
              </a:prstGeom>
              <a:blipFill rotWithShape="1">
                <a:blip r:embed="rId2"/>
                <a:stretch>
                  <a:fillRect l="-622" r="-1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67063"/>
          <a:stretch/>
        </p:blipFill>
        <p:spPr bwMode="auto">
          <a:xfrm>
            <a:off x="0" y="5873034"/>
            <a:ext cx="3284859" cy="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0" y="1"/>
            <a:ext cx="1581665" cy="6858000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763F9"/>
              </a:solidFill>
            </a:endParaRPr>
          </a:p>
        </p:txBody>
      </p:sp>
      <p:sp>
        <p:nvSpPr>
          <p:cNvPr id="15" name="Google Shape;252;p33"/>
          <p:cNvSpPr txBox="1"/>
          <p:nvPr/>
        </p:nvSpPr>
        <p:spPr>
          <a:xfrm>
            <a:off x="1795235" y="0"/>
            <a:ext cx="10396765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 главных компонент (</a:t>
            </a:r>
            <a:r>
              <a:rPr lang="en-US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PCA)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907598" y="1129808"/>
            <a:ext cx="1727424" cy="45719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https://22century.ru/wp-content/uploads/2016/03/gendered_scientific_system_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39265" r="68253" b="5134"/>
          <a:stretch/>
        </p:blipFill>
        <p:spPr bwMode="auto">
          <a:xfrm rot="5400000">
            <a:off x="-359103" y="2384098"/>
            <a:ext cx="4896704" cy="30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9" y="1492596"/>
            <a:ext cx="3091543" cy="48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763012" y="1402495"/>
            <a:ext cx="6579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200"/>
              </a:spcAft>
              <a:buClr>
                <a:srgbClr val="6ABAEC"/>
              </a:buClr>
              <a:buSzPct val="100000"/>
            </a:pPr>
            <a:r>
              <a:rPr lang="ru-RU" sz="2400" b="1" dirty="0">
                <a:solidFill>
                  <a:srgbClr val="6ABAEC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Ковариация и ковариационная матрица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3875901" y="2236680"/>
            <a:ext cx="172996" cy="2825274"/>
            <a:chOff x="4045235" y="2353782"/>
            <a:chExt cx="172996" cy="2825274"/>
          </a:xfrm>
        </p:grpSpPr>
        <p:sp>
          <p:nvSpPr>
            <p:cNvPr id="19" name="Овал 18"/>
            <p:cNvSpPr/>
            <p:nvPr/>
          </p:nvSpPr>
          <p:spPr>
            <a:xfrm>
              <a:off x="4045235" y="5006060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4045235" y="3762413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4045235" y="2353782"/>
              <a:ext cx="172996" cy="172996"/>
            </a:xfrm>
            <a:prstGeom prst="ellipse">
              <a:avLst/>
            </a:prstGeom>
            <a:solidFill>
              <a:srgbClr val="6A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3650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3713" r="-1" b="37441"/>
          <a:stretch/>
        </p:blipFill>
        <p:spPr bwMode="auto">
          <a:xfrm>
            <a:off x="8907181" y="6238999"/>
            <a:ext cx="3284819" cy="6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3" t="43713" b="37441"/>
          <a:stretch/>
        </p:blipFill>
        <p:spPr bwMode="auto">
          <a:xfrm>
            <a:off x="8105422" y="6238999"/>
            <a:ext cx="801759" cy="61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13866" r="9067"/>
          <a:stretch/>
        </p:blipFill>
        <p:spPr bwMode="auto">
          <a:xfrm rot="16200000" flipH="1">
            <a:off x="460021" y="-460022"/>
            <a:ext cx="6858001" cy="777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572DDE-821F-E040-9E79-56D105695CE2}"/>
              </a:ext>
            </a:extLst>
          </p:cNvPr>
          <p:cNvSpPr/>
          <p:nvPr/>
        </p:nvSpPr>
        <p:spPr>
          <a:xfrm>
            <a:off x="635428" y="1754310"/>
            <a:ext cx="3838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СХЕМА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D4567C12-6192-4B40-8565-7B7B728D97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56996"/>
                  </p:ext>
                </p:extLst>
              </p:nvPr>
            </p:nvGraphicFramePr>
            <p:xfrm>
              <a:off x="690088" y="2824265"/>
              <a:ext cx="3573152" cy="85152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93288">
                      <a:extLst>
                        <a:ext uri="{9D8B030D-6E8A-4147-A177-3AD203B41FA5}">
                          <a16:colId xmlns:a16="http://schemas.microsoft.com/office/drawing/2014/main" val="198784726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2588313364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96580890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1116571405"/>
                        </a:ext>
                      </a:extLst>
                    </a:gridCol>
                  </a:tblGrid>
                  <a:tr h="4257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ru-RU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0988"/>
                      </a:ext>
                    </a:extLst>
                  </a:tr>
                  <a:tr h="425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857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4567C12-6192-4B40-8565-7B7B728D97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5556996"/>
                  </p:ext>
                </p:extLst>
              </p:nvPr>
            </p:nvGraphicFramePr>
            <p:xfrm>
              <a:off x="690088" y="2824265"/>
              <a:ext cx="3573152" cy="85152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8784726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88313364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96580890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16571405"/>
                        </a:ext>
                      </a:extLst>
                    </a:gridCol>
                  </a:tblGrid>
                  <a:tr h="42576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143" r="-29932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685" t="-7143" r="-2013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1370" t="-7143" r="-685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89990988"/>
                      </a:ext>
                    </a:extLst>
                  </a:tr>
                  <a:tr h="425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308570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EDAA8C0-F70E-5D44-B54D-E255B4E6D9A1}"/>
              </a:ext>
            </a:extLst>
          </p:cNvPr>
          <p:cNvSpPr/>
          <p:nvPr/>
        </p:nvSpPr>
        <p:spPr>
          <a:xfrm>
            <a:off x="635429" y="2269256"/>
            <a:ext cx="3038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Century Gothic" panose="020B0502020202020204" pitchFamily="34" charset="0"/>
              </a:rPr>
              <a:t>Есть </a:t>
            </a:r>
            <a:r>
              <a:rPr lang="ru-RU" b="1" dirty="0" err="1">
                <a:latin typeface="Century Gothic" panose="020B0502020202020204" pitchFamily="34" charset="0"/>
              </a:rPr>
              <a:t>датасет</a:t>
            </a:r>
            <a:r>
              <a:rPr lang="ru-RU" b="1" dirty="0">
                <a:latin typeface="Century Gothic" panose="020B0502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14AE94F-5D3E-384F-8A77-123073D8A203}"/>
                  </a:ext>
                </a:extLst>
              </p:cNvPr>
              <p:cNvSpPr/>
              <p:nvPr/>
            </p:nvSpPr>
            <p:spPr>
              <a:xfrm>
                <a:off x="6581423" y="1036730"/>
                <a:ext cx="4999512" cy="2769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находим ковариационную матрицу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𝑐𝑜𝑣</m:t>
                    </m:r>
                    <m:r>
                      <a:rPr lang="en-US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 признаков как случайных величин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;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marL="342900" indent="-342900" algn="just"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находим собственные значения полученной матрицы;</a:t>
                </a:r>
              </a:p>
              <a:p>
                <a:pPr marL="342900" indent="-342900" algn="just">
                  <a:spcAft>
                    <a:spcPts val="1800"/>
                  </a:spcAft>
                  <a:buClr>
                    <a:srgbClr val="6ABAEC"/>
                  </a:buClr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  <a:latin typeface="Century Gothic" panose="020B0502020202020204" pitchFamily="34" charset="0"/>
                  </a:rPr>
                  <a:t>находим собственный вектор соответствующий максимальному собственному значению.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14AE94F-5D3E-384F-8A77-123073D8A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423" y="1036730"/>
                <a:ext cx="4999512" cy="2769989"/>
              </a:xfrm>
              <a:prstGeom prst="rect">
                <a:avLst/>
              </a:prstGeom>
              <a:blipFill rotWithShape="1">
                <a:blip r:embed="rId5"/>
                <a:stretch>
                  <a:fillRect l="-854" t="-1101" r="-976" b="-2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E9C2B6E-B19D-4A4B-AD5E-12499487A5DD}"/>
              </a:ext>
            </a:extLst>
          </p:cNvPr>
          <p:cNvSpPr/>
          <p:nvPr/>
        </p:nvSpPr>
        <p:spPr>
          <a:xfrm>
            <a:off x="635430" y="4030402"/>
            <a:ext cx="4589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Задача:</a:t>
            </a:r>
            <a:r>
              <a:rPr lang="ru-RU" dirty="0">
                <a:latin typeface="Century Gothic" panose="020B0502020202020204" pitchFamily="34" charset="0"/>
              </a:rPr>
              <a:t> получить </a:t>
            </a:r>
            <a:r>
              <a:rPr lang="ru-RU" dirty="0" err="1">
                <a:latin typeface="Century Gothic" panose="020B0502020202020204" pitchFamily="34" charset="0"/>
              </a:rPr>
              <a:t>датасет</a:t>
            </a:r>
            <a:r>
              <a:rPr lang="ru-RU" dirty="0">
                <a:latin typeface="Century Gothic" panose="020B0502020202020204" pitchFamily="34" charset="0"/>
              </a:rPr>
              <a:t> меньшей размерности с минимальной потерей информации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id="{FA07358C-AD5E-4641-8CEE-B34C7C9EA5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169134"/>
                  </p:ext>
                </p:extLst>
              </p:nvPr>
            </p:nvGraphicFramePr>
            <p:xfrm>
              <a:off x="734105" y="5102462"/>
              <a:ext cx="3573152" cy="85152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93288">
                      <a:extLst>
                        <a:ext uri="{9D8B030D-6E8A-4147-A177-3AD203B41FA5}">
                          <a16:colId xmlns:a16="http://schemas.microsoft.com/office/drawing/2014/main" val="198784726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2588313364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96580890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val="1116571405"/>
                        </a:ext>
                      </a:extLst>
                    </a:gridCol>
                  </a:tblGrid>
                  <a:tr h="4257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0988"/>
                      </a:ext>
                    </a:extLst>
                  </a:tr>
                  <a:tr h="425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857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A07358C-AD5E-4641-8CEE-B34C7C9EA5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169134"/>
                  </p:ext>
                </p:extLst>
              </p:nvPr>
            </p:nvGraphicFramePr>
            <p:xfrm>
              <a:off x="734105" y="5102462"/>
              <a:ext cx="3573152" cy="85152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8784726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88313364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965808905"/>
                        </a:ext>
                      </a:extLst>
                    </a:gridCol>
                    <a:gridCol w="89328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16571405"/>
                        </a:ext>
                      </a:extLst>
                    </a:gridCol>
                  </a:tblGrid>
                  <a:tr h="42576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t="-7143" r="-29932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00000" t="-7143" r="-19932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99320" t="-7143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89990988"/>
                      </a:ext>
                    </a:extLst>
                  </a:tr>
                  <a:tr h="4257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8308570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010FDEF-C704-9140-A8CA-658C153770F1}"/>
                  </a:ext>
                </a:extLst>
              </p:cNvPr>
              <p:cNvSpPr/>
              <p:nvPr/>
            </p:nvSpPr>
            <p:spPr>
              <a:xfrm>
                <a:off x="2062831" y="6193843"/>
                <a:ext cx="915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010FDEF-C704-9140-A8CA-658C15377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31" y="6193843"/>
                <a:ext cx="9157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77D2D5-47B7-2B46-A99E-16E3D7263B53}"/>
              </a:ext>
            </a:extLst>
          </p:cNvPr>
          <p:cNvSpPr/>
          <p:nvPr/>
        </p:nvSpPr>
        <p:spPr>
          <a:xfrm>
            <a:off x="6895880" y="4331727"/>
            <a:ext cx="4980032" cy="172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b="1" dirty="0">
                <a:solidFill>
                  <a:srgbClr val="74778C"/>
                </a:solidFill>
                <a:latin typeface="Century Gothic" panose="020B0502020202020204" pitchFamily="34" charset="0"/>
              </a:rPr>
              <a:t>Направление максимальной дисперсии у проекции всегда совпадает с собственным вектором, имеющим максимальное собственное значение, равное величине этой дисперсии</a:t>
            </a:r>
            <a:r>
              <a:rPr lang="ru-RU" dirty="0">
                <a:solidFill>
                  <a:srgbClr val="74778C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7" name="Google Shape;252;p33"/>
          <p:cNvSpPr txBox="1"/>
          <p:nvPr/>
        </p:nvSpPr>
        <p:spPr>
          <a:xfrm>
            <a:off x="529466" y="578034"/>
            <a:ext cx="6719110" cy="91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Метод главных</a:t>
            </a:r>
            <a:endParaRPr lang="en-US" sz="40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Century Gothic"/>
              <a:sym typeface="Century Gothic"/>
            </a:endParaRPr>
          </a:p>
          <a:p>
            <a:pPr lvl="0">
              <a:buClr>
                <a:schemeClr val="lt1"/>
              </a:buClr>
              <a:buSzPts val="5000"/>
            </a:pPr>
            <a:r>
              <a:rPr lang="ru-RU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компонент (</a:t>
            </a:r>
            <a:r>
              <a:rPr lang="en-US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Century Gothic"/>
                <a:sym typeface="Century Gothic"/>
              </a:rPr>
              <a:t>PCA)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95880" y="565002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rgbClr val="6ABAEC"/>
                </a:solidFill>
                <a:latin typeface="Century Gothic" panose="020B0502020202020204" pitchFamily="34" charset="0"/>
              </a:rPr>
              <a:t>Алгоритм:</a:t>
            </a:r>
          </a:p>
        </p:txBody>
      </p:sp>
    </p:spTree>
    <p:extLst>
      <p:ext uri="{BB962C8B-B14F-4D97-AF65-F5344CB8AC3E}">
        <p14:creationId xmlns:p14="http://schemas.microsoft.com/office/powerpoint/2010/main" val="77336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0" y="5881747"/>
            <a:ext cx="6560457" cy="987800"/>
            <a:chOff x="-740229" y="6014002"/>
            <a:chExt cx="7292335" cy="1097998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865" b="48081"/>
          <a:stretch/>
        </p:blipFill>
        <p:spPr bwMode="auto">
          <a:xfrm flipV="1">
            <a:off x="6952343" y="-1"/>
            <a:ext cx="1954793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583674" y="467057"/>
            <a:ext cx="457208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</a:t>
            </a:r>
          </a:p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главных</a:t>
            </a:r>
          </a:p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Компонент</a:t>
            </a:r>
          </a:p>
          <a:p>
            <a:r>
              <a:rPr lang="ru-RU" sz="5400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5400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PCA)</a:t>
            </a:r>
            <a:endParaRPr lang="ru-RU" sz="36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-1"/>
            <a:ext cx="390719" cy="3826934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3" name="Рисунок 2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F675738-A1DC-1E40-9D4D-5BFECD5F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14" y="1360687"/>
            <a:ext cx="6860190" cy="413662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246E8C3-BF76-554D-B053-2EEA9C68F9AD}"/>
              </a:ext>
            </a:extLst>
          </p:cNvPr>
          <p:cNvSpPr/>
          <p:nvPr/>
        </p:nvSpPr>
        <p:spPr>
          <a:xfrm>
            <a:off x="1630434" y="4297786"/>
            <a:ext cx="2478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Работает!</a:t>
            </a:r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7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0" y="5881747"/>
            <a:ext cx="6560457" cy="987800"/>
            <a:chOff x="-740229" y="6014002"/>
            <a:chExt cx="7292335" cy="1097998"/>
          </a:xfrm>
        </p:grpSpPr>
        <p:pic>
          <p:nvPicPr>
            <p:cNvPr id="12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2864" b="67063"/>
            <a:stretch/>
          </p:blipFill>
          <p:spPr bwMode="auto">
            <a:xfrm>
              <a:off x="-740229" y="6014002"/>
              <a:ext cx="36410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ÐÐ°ÑÑÐ¸Ð½ÐºÐ¸ Ð¿Ð¾ Ð·Ð°Ð¿ÑÐ¾ÑÑ dots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4" b="67063"/>
            <a:stretch/>
          </p:blipFill>
          <p:spPr bwMode="auto">
            <a:xfrm>
              <a:off x="2900791" y="6014002"/>
              <a:ext cx="3651315" cy="109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2" t="2865" b="48081"/>
          <a:stretch/>
        </p:blipFill>
        <p:spPr bwMode="auto">
          <a:xfrm flipV="1">
            <a:off x="6952343" y="-1"/>
            <a:ext cx="1954793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Ð°ÑÑÐ¸Ð½ÐºÐ¸ Ð¿Ð¾ Ð·Ð°Ð¿ÑÐ¾ÑÑ dot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b="48081"/>
          <a:stretch/>
        </p:blipFill>
        <p:spPr bwMode="auto">
          <a:xfrm flipV="1">
            <a:off x="8907141" y="0"/>
            <a:ext cx="3284859" cy="16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A0A884-3B45-6C4C-A707-861F93C3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394" y="571367"/>
            <a:ext cx="6149426" cy="594214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D5EF4D-757E-8F41-B380-95557EA509A2}"/>
              </a:ext>
            </a:extLst>
          </p:cNvPr>
          <p:cNvSpPr/>
          <p:nvPr/>
        </p:nvSpPr>
        <p:spPr>
          <a:xfrm>
            <a:off x="583674" y="467057"/>
            <a:ext cx="4572085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</a:t>
            </a:r>
          </a:p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главных</a:t>
            </a:r>
          </a:p>
          <a:p>
            <a:r>
              <a:rPr lang="ru-RU" sz="54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Компонент</a:t>
            </a:r>
          </a:p>
          <a:p>
            <a:r>
              <a:rPr lang="ru-RU" sz="5400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5400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PCA)</a:t>
            </a:r>
            <a:endParaRPr lang="ru-RU" sz="3600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-1"/>
            <a:ext cx="390719" cy="3826934"/>
          </a:xfrm>
          <a:prstGeom prst="rect">
            <a:avLst/>
          </a:prstGeom>
          <a:solidFill>
            <a:srgbClr val="6A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6ABAEC"/>
              </a:solidFill>
            </a:endParaRPr>
          </a:p>
        </p:txBody>
      </p:sp>
      <p:pic>
        <p:nvPicPr>
          <p:cNvPr id="16" name="Picture 2" descr="D:\Наташа\корел\сувалкина\презентация НЕЙРОНКИ\ДОД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32" y="571368"/>
            <a:ext cx="6240757" cy="59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33825C-9A19-124F-96C7-88044FC23504}"/>
              </a:ext>
            </a:extLst>
          </p:cNvPr>
          <p:cNvSpPr/>
          <p:nvPr/>
        </p:nvSpPr>
        <p:spPr>
          <a:xfrm>
            <a:off x="1230485" y="4561953"/>
            <a:ext cx="3278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0C60C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работает(</a:t>
            </a:r>
            <a:endParaRPr lang="ru-RU" dirty="0">
              <a:solidFill>
                <a:srgbClr val="0C60C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543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1248</Words>
  <Application>Microsoft Macintosh PowerPoint</Application>
  <PresentationFormat>Широкоэкранный</PresentationFormat>
  <Paragraphs>167</Paragraphs>
  <Slides>22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Times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t-SNE</vt:lpstr>
      <vt:lpstr>Презентация PowerPoint</vt:lpstr>
      <vt:lpstr>Презентация PowerPoint</vt:lpstr>
      <vt:lpstr>Презентация PowerPoint</vt:lpstr>
      <vt:lpstr>Кластеризация</vt:lpstr>
      <vt:lpstr>Кластеризация</vt:lpstr>
      <vt:lpstr>Презентация PowerPoint</vt:lpstr>
      <vt:lpstr>Кластеризация</vt:lpstr>
      <vt:lpstr>КЛАСТЕРИЗАЦИЯ</vt:lpstr>
      <vt:lpstr>КЛАСТЕРИЗАЦИЯ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Кластеризация</dc:title>
  <dc:creator>Дмитрий Ермолов</dc:creator>
  <cp:lastModifiedBy>Дмитрий Ермолов</cp:lastModifiedBy>
  <cp:revision>69</cp:revision>
  <dcterms:created xsi:type="dcterms:W3CDTF">2019-07-08T11:47:22Z</dcterms:created>
  <dcterms:modified xsi:type="dcterms:W3CDTF">2019-09-18T07:09:41Z</dcterms:modified>
</cp:coreProperties>
</file>